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22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8761" y="1304925"/>
            <a:ext cx="209867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9122" y="4718050"/>
            <a:ext cx="5859780" cy="4618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8761" y="1304925"/>
            <a:ext cx="523483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Range:</a:t>
            </a:r>
            <a:r>
              <a:rPr spc="-100" dirty="0"/>
              <a:t> </a:t>
            </a:r>
            <a:r>
              <a:rPr lang="en-GB" spc="-10" dirty="0"/>
              <a:t>Golden Bordeaux 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708761" y="1807641"/>
            <a:ext cx="4091839" cy="4514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sz="1800" b="1" spc="-20" dirty="0">
                <a:solidFill>
                  <a:srgbClr val="494949"/>
                </a:solidFill>
                <a:latin typeface="+mn-lt"/>
                <a:cs typeface="Calibri"/>
              </a:rPr>
              <a:t>Technical</a:t>
            </a:r>
            <a:r>
              <a:rPr sz="1800" b="1" spc="-10" dirty="0">
                <a:solidFill>
                  <a:srgbClr val="494949"/>
                </a:solidFill>
                <a:latin typeface="+mn-lt"/>
                <a:cs typeface="Calibri"/>
              </a:rPr>
              <a:t> </a:t>
            </a:r>
            <a:r>
              <a:rPr sz="1800" b="1" spc="-20" dirty="0">
                <a:solidFill>
                  <a:srgbClr val="494949"/>
                </a:solidFill>
                <a:latin typeface="+mn-lt"/>
                <a:cs typeface="Calibri"/>
              </a:rPr>
              <a:t>data</a:t>
            </a:r>
            <a:endParaRPr lang="en-GB" sz="1800" b="0" i="0" u="none" strike="noStrike" baseline="0" dirty="0">
              <a:solidFill>
                <a:srgbClr val="494949"/>
              </a:solidFill>
              <a:latin typeface="+mn-lt"/>
            </a:endParaRPr>
          </a:p>
          <a:p>
            <a:r>
              <a:rPr lang="en-GB" sz="1050" b="0" i="0" dirty="0">
                <a:solidFill>
                  <a:srgbClr val="494949"/>
                </a:solidFill>
                <a:effectLst/>
                <a:latin typeface="+mn-lt"/>
              </a:rPr>
              <a:t>LGP-GB60120(N) GOLDEN BORDEAUX 60X120</a:t>
            </a:r>
            <a:endParaRPr lang="en-GB" sz="1050" b="1" dirty="0">
              <a:solidFill>
                <a:srgbClr val="494949"/>
              </a:solidFill>
              <a:latin typeface="+mn-l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6395" y="680547"/>
            <a:ext cx="3984976" cy="513484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668439"/>
              </p:ext>
            </p:extLst>
          </p:nvPr>
        </p:nvGraphicFramePr>
        <p:xfrm>
          <a:off x="553962" y="3657600"/>
          <a:ext cx="5750075" cy="57244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1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996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b="1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Essential</a:t>
                      </a:r>
                      <a:r>
                        <a:rPr lang="en-GB" sz="1350" b="1" spc="-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b="1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Characteristics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b="1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Performance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 To Thermal Shock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Resistant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Water</a:t>
                      </a:r>
                      <a:r>
                        <a:rPr lang="en-GB" sz="1350" spc="-4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Absorption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E&lt;</a:t>
                      </a: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0.05</a:t>
                      </a:r>
                      <a:r>
                        <a:rPr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%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 To High/Low Acids And Alkalis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spc="-2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NPD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 to household chemicals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A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209875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Modulus of Rupture (N/mm</a:t>
                      </a:r>
                      <a:r>
                        <a:rPr lang="en-GB" sz="10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2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)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&gt;40 N/ mm</a:t>
                      </a:r>
                      <a:r>
                        <a:rPr lang="en-GB" sz="10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2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2687338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Min</a:t>
                      </a:r>
                      <a:r>
                        <a:rPr lang="en-GB" sz="1350" spc="-6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</a:t>
                      </a:r>
                      <a:r>
                        <a:rPr lang="en-GB" sz="1350" spc="-4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To</a:t>
                      </a:r>
                      <a:r>
                        <a:rPr lang="en-GB" sz="1350" spc="-6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Staining</a:t>
                      </a:r>
                      <a:r>
                        <a:rPr lang="en-GB" sz="1350" spc="-4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For</a:t>
                      </a:r>
                      <a:r>
                        <a:rPr lang="en-GB" sz="1350" spc="-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Glazed</a:t>
                      </a:r>
                      <a:r>
                        <a:rPr lang="en-GB" sz="1350" spc="-3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Tiles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Pass</a:t>
                      </a:r>
                      <a:r>
                        <a:rPr lang="en-GB"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Breakage</a:t>
                      </a:r>
                      <a:r>
                        <a:rPr lang="en-GB" sz="1350" spc="-4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Strength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&gt;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18</a:t>
                      </a:r>
                      <a:r>
                        <a:rPr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00</a:t>
                      </a:r>
                      <a:r>
                        <a:rPr sz="1350" spc="-2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350" spc="-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N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51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Glossiness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Min 90%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604167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marL="4445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MOH’s Hardness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  <a:tabLst>
                          <a:tab pos="463550" algn="l"/>
                        </a:tabLst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Class-5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Thermal</a:t>
                      </a:r>
                      <a:r>
                        <a:rPr lang="en-GB"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Shock</a:t>
                      </a:r>
                      <a:r>
                        <a:rPr lang="en-GB" sz="1350" spc="-3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1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Pass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Resistance To Surface Abrasion</a:t>
                      </a: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Class-3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637630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Reaction To Fire</a:t>
                      </a: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A1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55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662689"/>
                  </a:ext>
                </a:extLst>
              </a:tr>
              <a:tr h="360579">
                <a:tc gridSpan="2">
                  <a:txBody>
                    <a:bodyPr/>
                    <a:lstStyle/>
                    <a:p>
                      <a:pPr marL="12979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Durability</a:t>
                      </a:r>
                      <a:r>
                        <a:rPr lang="en-GB" sz="1350" spc="-6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For: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-Internal</a:t>
                      </a:r>
                      <a:r>
                        <a:rPr lang="en-GB" sz="1350" spc="-6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2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Use On Walls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Pass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57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GB" sz="135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-Internal</a:t>
                      </a:r>
                      <a:r>
                        <a:rPr lang="en-GB" sz="1350" spc="-6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GB" sz="1350" spc="-25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Use On Floors</a:t>
                      </a:r>
                      <a:endParaRPr lang="en-GB"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350" spc="-20" dirty="0">
                          <a:solidFill>
                            <a:srgbClr val="494949"/>
                          </a:solidFill>
                          <a:latin typeface="+mn-lt"/>
                          <a:cs typeface="Calibri"/>
                        </a:rPr>
                        <a:t>Pass</a:t>
                      </a:r>
                      <a:endParaRPr sz="1350" dirty="0">
                        <a:solidFill>
                          <a:srgbClr val="494949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883377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08761" y="2318693"/>
            <a:ext cx="5113655" cy="118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484848"/>
                </a:solidFill>
                <a:latin typeface="Calibri"/>
                <a:cs typeface="Calibri"/>
              </a:rPr>
              <a:t>Product</a:t>
            </a:r>
            <a:r>
              <a:rPr sz="1800" b="1" spc="-5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484848"/>
                </a:solidFill>
                <a:latin typeface="Calibri"/>
                <a:cs typeface="Calibri"/>
              </a:rPr>
              <a:t>type:</a:t>
            </a:r>
            <a:endParaRPr sz="1800" dirty="0">
              <a:latin typeface="Calibri"/>
              <a:cs typeface="Calibri"/>
            </a:endParaRPr>
          </a:p>
          <a:p>
            <a:pPr marL="323850" algn="ctr">
              <a:lnSpc>
                <a:spcPct val="100000"/>
              </a:lnSpc>
              <a:spcBef>
                <a:spcPts val="5"/>
              </a:spcBef>
            </a:pPr>
            <a:r>
              <a:rPr lang="en-GB" sz="1800" dirty="0">
                <a:solidFill>
                  <a:srgbClr val="484848"/>
                </a:solidFill>
                <a:latin typeface="Calibri"/>
                <a:cs typeface="Calibri"/>
              </a:rPr>
              <a:t>DRY PRESSED GLAZED </a:t>
            </a:r>
            <a:r>
              <a:rPr lang="en-GB" dirty="0">
                <a:solidFill>
                  <a:srgbClr val="484848"/>
                </a:solidFill>
                <a:latin typeface="Calibri"/>
                <a:cs typeface="Calibri"/>
              </a:rPr>
              <a:t>POLISHED PORCELAIN </a:t>
            </a:r>
            <a:r>
              <a:rPr lang="en-GB" sz="1800" dirty="0">
                <a:solidFill>
                  <a:srgbClr val="484848"/>
                </a:solidFill>
                <a:latin typeface="Calibri"/>
                <a:cs typeface="Calibri"/>
              </a:rPr>
              <a:t>TILES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484848"/>
                </a:solidFill>
                <a:latin typeface="Calibri"/>
                <a:cs typeface="Calibri"/>
              </a:rPr>
              <a:t>Intended</a:t>
            </a:r>
            <a:r>
              <a:rPr sz="1800" b="1" spc="-6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484848"/>
                </a:solidFill>
                <a:latin typeface="Calibri"/>
                <a:cs typeface="Calibri"/>
              </a:rPr>
              <a:t>use(s):</a:t>
            </a:r>
            <a:endParaRPr sz="1800" dirty="0">
              <a:latin typeface="Calibri"/>
              <a:cs typeface="Calibri"/>
            </a:endParaRPr>
          </a:p>
          <a:p>
            <a:pPr marL="327660" algn="ctr">
              <a:lnSpc>
                <a:spcPct val="100000"/>
              </a:lnSpc>
            </a:pPr>
            <a:r>
              <a:rPr lang="en-GB" sz="1800" dirty="0">
                <a:solidFill>
                  <a:srgbClr val="484848"/>
                </a:solidFill>
                <a:latin typeface="Calibri"/>
                <a:cs typeface="Calibri"/>
              </a:rPr>
              <a:t>FOR</a:t>
            </a:r>
            <a:r>
              <a:rPr lang="en-GB" sz="1800" spc="-4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lang="en-GB" sz="1800" dirty="0">
                <a:solidFill>
                  <a:srgbClr val="484848"/>
                </a:solidFill>
                <a:latin typeface="Calibri"/>
                <a:cs typeface="Calibri"/>
              </a:rPr>
              <a:t>INTERNAL</a:t>
            </a:r>
            <a:r>
              <a:rPr lang="en-GB" sz="1800" spc="-2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lang="en-GB" sz="1800" dirty="0">
                <a:solidFill>
                  <a:srgbClr val="484848"/>
                </a:solidFill>
                <a:latin typeface="Calibri"/>
                <a:cs typeface="Calibri"/>
              </a:rPr>
              <a:t>WALL AND FLOOR</a:t>
            </a:r>
            <a:endParaRPr lang="en-GB"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9C68C64C87FD44AFFF4E7D4728314A" ma:contentTypeVersion="14" ma:contentTypeDescription="Create a new document." ma:contentTypeScope="" ma:versionID="cb00e7b8e41180355d9a9f75152fe108">
  <xsd:schema xmlns:xsd="http://www.w3.org/2001/XMLSchema" xmlns:xs="http://www.w3.org/2001/XMLSchema" xmlns:p="http://schemas.microsoft.com/office/2006/metadata/properties" xmlns:ns2="990fffc8-a831-4dcf-8fbf-c48de0710ec2" xmlns:ns3="5c479ee0-8951-4cc6-bd5f-79414b6e0adb" targetNamespace="http://schemas.microsoft.com/office/2006/metadata/properties" ma:root="true" ma:fieldsID="c5960f8b74cccafef708c4998c4f5b41" ns2:_="" ns3:_="">
    <xsd:import namespace="990fffc8-a831-4dcf-8fbf-c48de0710ec2"/>
    <xsd:import namespace="5c479ee0-8951-4cc6-bd5f-79414b6e0a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Thumbnail" minOccurs="0"/>
                <xsd:element ref="ns2:m0d8b77978bb434b9e8b6ae2de994201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0fffc8-a831-4dcf-8fbf-c48de0710e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234a752-8ac1-47bf-8275-f3b5499471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humbnail" ma:index="17" nillable="true" ma:displayName="Thumbnail" ma:format="Thumbnail" ma:internalName="Thumbnail">
      <xsd:simpleType>
        <xsd:restriction base="dms:Unknown"/>
      </xsd:simpleType>
    </xsd:element>
    <xsd:element name="m0d8b77978bb434b9e8b6ae2de994201" ma:index="19" nillable="true" ma:taxonomy="true" ma:internalName="m0d8b77978bb434b9e8b6ae2de994201" ma:taxonomyFieldName="Data" ma:displayName="Data" ma:default="" ma:fieldId="{60d8b779-78bb-434b-9e8b-6ae2de994201}" ma:sspId="9234a752-8ac1-47bf-8275-f3b549947189" ma:termSetId="b49f64b3-4722-4336-9a5c-56c326b344d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479ee0-8951-4cc6-bd5f-79414b6e0ad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fb284b9-b7bf-416e-9d2c-2fb0a50c6e39}" ma:internalName="TaxCatchAll" ma:showField="CatchAllData" ma:web="5c479ee0-8951-4cc6-bd5f-79414b6e0a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0fffc8-a831-4dcf-8fbf-c48de0710ec2">
      <Terms xmlns="http://schemas.microsoft.com/office/infopath/2007/PartnerControls"/>
    </lcf76f155ced4ddcb4097134ff3c332f>
    <m0d8b77978bb434b9e8b6ae2de994201 xmlns="990fffc8-a831-4dcf-8fbf-c48de0710ec2">
      <Terms xmlns="http://schemas.microsoft.com/office/infopath/2007/PartnerControls"/>
    </m0d8b77978bb434b9e8b6ae2de994201>
    <Thumbnail xmlns="990fffc8-a831-4dcf-8fbf-c48de0710ec2" xsi:nil="true"/>
    <TaxCatchAll xmlns="5c479ee0-8951-4cc6-bd5f-79414b6e0adb" xsi:nil="true"/>
  </documentManagement>
</p:properties>
</file>

<file path=customXml/itemProps1.xml><?xml version="1.0" encoding="utf-8"?>
<ds:datastoreItem xmlns:ds="http://schemas.openxmlformats.org/officeDocument/2006/customXml" ds:itemID="{92AB5087-9AD8-4012-966A-8F12E0B5E1E2}"/>
</file>

<file path=customXml/itemProps2.xml><?xml version="1.0" encoding="utf-8"?>
<ds:datastoreItem xmlns:ds="http://schemas.openxmlformats.org/officeDocument/2006/customXml" ds:itemID="{99FD2736-8C3D-4684-8700-A2D4B5BFA7FB}"/>
</file>

<file path=customXml/itemProps3.xml><?xml version="1.0" encoding="utf-8"?>
<ds:datastoreItem xmlns:ds="http://schemas.openxmlformats.org/officeDocument/2006/customXml" ds:itemID="{9BAA1B25-B096-4378-BE1C-D26A79BA583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</TotalTime>
  <Words>122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Range: Golden Bordeaux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Range: Nordic</dc:title>
  <dc:creator>Hannah jarvis</dc:creator>
  <cp:lastModifiedBy>Hannah jarvis</cp:lastModifiedBy>
  <cp:revision>12</cp:revision>
  <dcterms:created xsi:type="dcterms:W3CDTF">2023-04-24T10:01:30Z</dcterms:created>
  <dcterms:modified xsi:type="dcterms:W3CDTF">2023-05-17T09:31:29Z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2023-04-24T00:00:00Z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0x010100D69C68C64C87FD44AFFF4E7D4728314A</vt:lpwstr>
  </property>
</Properties>
</file>